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13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837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976605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47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95110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0043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3702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043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843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528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38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202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154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381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983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014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DC783-E4E7-4C9B-927D-716B1A1E8AE4}" type="datetimeFigureOut">
              <a:rPr lang="ru-RU" smtClean="0"/>
              <a:pPr/>
              <a:t>ср 12.05.21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F1940A-F16D-4F74-B248-CEAC669AF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8364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  <p:sldLayoutId id="2147484098" r:id="rId12"/>
    <p:sldLayoutId id="2147484099" r:id="rId13"/>
    <p:sldLayoutId id="2147484100" r:id="rId14"/>
    <p:sldLayoutId id="2147484101" r:id="rId15"/>
    <p:sldLayoutId id="21474841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9647" y="2890295"/>
            <a:ext cx="8825658" cy="243840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Проектирование и реализация индивидуального образовательного маршрута для ребенка с ОВЗ 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1321" y="678873"/>
            <a:ext cx="10477115" cy="153785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Муниципальное дошкольное общеобразовательное учреждение </a:t>
            </a:r>
          </a:p>
          <a:p>
            <a:pPr algn="ctr"/>
            <a:r>
              <a:rPr lang="ru-RU" sz="2400" dirty="0" smtClean="0"/>
              <a:t>Детский сад №51 </a:t>
            </a:r>
            <a:r>
              <a:rPr lang="ru-RU" sz="2400" dirty="0" err="1" smtClean="0"/>
              <a:t>г.Сочи</a:t>
            </a:r>
            <a:endParaRPr lang="ru-RU" sz="2400" dirty="0" smtClean="0"/>
          </a:p>
          <a:p>
            <a:pPr algn="ctr"/>
            <a:r>
              <a:rPr lang="ru-RU" sz="2400" dirty="0"/>
              <a:t>у</a:t>
            </a:r>
            <a:r>
              <a:rPr lang="ru-RU" sz="2400" dirty="0" smtClean="0"/>
              <a:t>читель-дефектолог </a:t>
            </a:r>
            <a:r>
              <a:rPr lang="ru-RU" sz="2400" dirty="0" err="1" smtClean="0"/>
              <a:t>Бартышева</a:t>
            </a:r>
            <a:r>
              <a:rPr lang="ru-RU" sz="2400" dirty="0" smtClean="0"/>
              <a:t> Е.В.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261800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82" y="-1"/>
            <a:ext cx="12302835" cy="7412183"/>
          </a:xfrm>
        </p:spPr>
        <p:txBody>
          <a:bodyPr>
            <a:noAutofit/>
          </a:bodyPr>
          <a:lstStyle/>
          <a:p>
            <a:r>
              <a:rPr lang="ru-RU" sz="2200" b="1" i="1" dirty="0">
                <a:solidFill>
                  <a:schemeClr val="tx1"/>
                </a:solidFill>
              </a:rPr>
              <a:t>Разделы структуры ИОМ: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 -</a:t>
            </a:r>
            <a:r>
              <a:rPr lang="ru-RU" sz="2200" b="1" i="1" u="sng" dirty="0" smtClean="0">
                <a:solidFill>
                  <a:schemeClr val="tx1"/>
                </a:solidFill>
              </a:rPr>
              <a:t>Титульный </a:t>
            </a:r>
            <a:r>
              <a:rPr lang="ru-RU" sz="2200" b="1" i="1" u="sng" dirty="0">
                <a:solidFill>
                  <a:schemeClr val="tx1"/>
                </a:solidFill>
              </a:rPr>
              <a:t>лист </a:t>
            </a:r>
            <a:r>
              <a:rPr lang="ru-RU" sz="2200" b="1" i="1" u="sng" dirty="0" smtClean="0">
                <a:solidFill>
                  <a:schemeClr val="tx1"/>
                </a:solidFill>
              </a:rPr>
              <a:t>маршрута</a:t>
            </a:r>
            <a:r>
              <a:rPr lang="ru-RU" sz="2200" dirty="0" smtClean="0">
                <a:solidFill>
                  <a:schemeClr val="tx1"/>
                </a:solidFill>
              </a:rPr>
              <a:t>, </a:t>
            </a:r>
            <a:r>
              <a:rPr lang="ru-RU" sz="2200" dirty="0">
                <a:solidFill>
                  <a:schemeClr val="tx1"/>
                </a:solidFill>
              </a:rPr>
              <a:t>где указываются название учреждения, назначение </a:t>
            </a:r>
            <a:r>
              <a:rPr lang="ru-RU" sz="2200" dirty="0" smtClean="0">
                <a:solidFill>
                  <a:schemeClr val="tx1"/>
                </a:solidFill>
              </a:rPr>
              <a:t>маршрута, </a:t>
            </a:r>
            <a:r>
              <a:rPr lang="ru-RU" sz="2200" dirty="0">
                <a:solidFill>
                  <a:schemeClr val="tx1"/>
                </a:solidFill>
              </a:rPr>
              <a:t>срок реализации, </a:t>
            </a:r>
            <a:r>
              <a:rPr lang="ru-RU" sz="2200" dirty="0" smtClean="0">
                <a:solidFill>
                  <a:schemeClr val="tx1"/>
                </a:solidFill>
              </a:rPr>
              <a:t>его </a:t>
            </a:r>
            <a:r>
              <a:rPr lang="ru-RU" sz="2200" dirty="0">
                <a:solidFill>
                  <a:schemeClr val="tx1"/>
                </a:solidFill>
              </a:rPr>
              <a:t>адресность: для кого </a:t>
            </a:r>
            <a:r>
              <a:rPr lang="ru-RU" sz="2200" dirty="0" smtClean="0">
                <a:solidFill>
                  <a:schemeClr val="tx1"/>
                </a:solidFill>
              </a:rPr>
              <a:t>предназначен </a:t>
            </a:r>
            <a:r>
              <a:rPr lang="ru-RU" sz="2200" dirty="0">
                <a:solidFill>
                  <a:schemeClr val="tx1"/>
                </a:solidFill>
              </a:rPr>
              <a:t>(фамилия, имя обучающегося, год обучения), гриф утверждения руководителем, </a:t>
            </a:r>
            <a:r>
              <a:rPr lang="ru-RU" sz="2200" dirty="0" err="1">
                <a:solidFill>
                  <a:schemeClr val="tx1"/>
                </a:solidFill>
              </a:rPr>
              <a:t>сoгласование</a:t>
            </a:r>
            <a:r>
              <a:rPr lang="ru-RU" sz="2200" dirty="0">
                <a:solidFill>
                  <a:schemeClr val="tx1"/>
                </a:solidFill>
              </a:rPr>
              <a:t> с родителями и председателем </a:t>
            </a:r>
            <a:r>
              <a:rPr lang="ru-RU" sz="2200" dirty="0" err="1">
                <a:solidFill>
                  <a:schemeClr val="tx1"/>
                </a:solidFill>
              </a:rPr>
              <a:t>ППк</a:t>
            </a:r>
            <a:r>
              <a:rPr lang="ru-RU" sz="2200" dirty="0">
                <a:solidFill>
                  <a:schemeClr val="tx1"/>
                </a:solidFill>
              </a:rPr>
              <a:t> общеобразовательного учреждения, указанием специалиста, ответственного за реализацию индивидуального образовательного маршрута;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сведения социального характера;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b="1" i="1" u="sng" dirty="0" smtClean="0">
                <a:solidFill>
                  <a:schemeClr val="tx1"/>
                </a:solidFill>
              </a:rPr>
              <a:t>- </a:t>
            </a:r>
            <a:r>
              <a:rPr lang="ru-RU" sz="2200" b="1" i="1" u="sng" dirty="0">
                <a:solidFill>
                  <a:schemeClr val="tx1"/>
                </a:solidFill>
              </a:rPr>
              <a:t>И</a:t>
            </a:r>
            <a:r>
              <a:rPr lang="ru-RU" sz="2200" b="1" i="1" u="sng" dirty="0" smtClean="0">
                <a:solidFill>
                  <a:schemeClr val="tx1"/>
                </a:solidFill>
              </a:rPr>
              <a:t>нформационный </a:t>
            </a:r>
            <a:r>
              <a:rPr lang="ru-RU" sz="2200" b="1" i="1" u="sng" dirty="0">
                <a:solidFill>
                  <a:schemeClr val="tx1"/>
                </a:solidFill>
              </a:rPr>
              <a:t>раздел</a:t>
            </a:r>
            <a:r>
              <a:rPr lang="ru-RU" sz="2200" dirty="0">
                <a:solidFill>
                  <a:schemeClr val="tx1"/>
                </a:solidFill>
              </a:rPr>
              <a:t>, где указывается </a:t>
            </a:r>
            <a:r>
              <a:rPr lang="ru-RU" sz="2200" dirty="0" smtClean="0">
                <a:solidFill>
                  <a:schemeClr val="tx1"/>
                </a:solidFill>
              </a:rPr>
              <a:t>заключение ППК и приводится перечень программ, на которых основывается разработка коррекционно-развивающего блока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b="1" i="1" u="sng" dirty="0" smtClean="0">
                <a:solidFill>
                  <a:schemeClr val="tx1"/>
                </a:solidFill>
              </a:rPr>
              <a:t>- Диагностический блок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b="1" i="1" u="sng" dirty="0">
                <a:solidFill>
                  <a:schemeClr val="tx1"/>
                </a:solidFill>
              </a:rPr>
              <a:t>П</a:t>
            </a:r>
            <a:r>
              <a:rPr lang="ru-RU" sz="2200" b="1" i="1" u="sng" dirty="0" smtClean="0">
                <a:solidFill>
                  <a:schemeClr val="tx1"/>
                </a:solidFill>
              </a:rPr>
              <a:t>сихолого-педагогическая </a:t>
            </a:r>
            <a:r>
              <a:rPr lang="ru-RU" sz="2200" b="1" i="1" u="sng" dirty="0">
                <a:solidFill>
                  <a:schemeClr val="tx1"/>
                </a:solidFill>
              </a:rPr>
              <a:t>характеристика</a:t>
            </a:r>
            <a:r>
              <a:rPr lang="ru-RU" sz="2200" b="1" dirty="0">
                <a:solidFill>
                  <a:schemeClr val="tx1"/>
                </a:solidFill>
              </a:rPr>
              <a:t>: </a:t>
            </a:r>
            <a:r>
              <a:rPr lang="ru-RU" sz="2200" dirty="0">
                <a:solidFill>
                  <a:schemeClr val="tx1"/>
                </a:solidFill>
              </a:rPr>
              <a:t>данная часть маршрута содержит краткую психолого-педагогическую характеристику ребенка с перечнем сформированных и несформированных умений и навыков, особенностей эмоционально-личностной сферы;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b="1" i="1" u="sng" dirty="0" smtClean="0">
                <a:solidFill>
                  <a:schemeClr val="tx1"/>
                </a:solidFill>
              </a:rPr>
              <a:t>-  </a:t>
            </a:r>
            <a:r>
              <a:rPr lang="ru-RU" sz="2200" b="1" i="1" u="sng" dirty="0" err="1">
                <a:solidFill>
                  <a:schemeClr val="tx1"/>
                </a:solidFill>
              </a:rPr>
              <a:t>И</a:t>
            </a:r>
            <a:r>
              <a:rPr lang="ru-RU" sz="2200" b="1" i="1" u="sng" dirty="0" err="1" smtClean="0">
                <a:solidFill>
                  <a:schemeClr val="tx1"/>
                </a:solidFill>
              </a:rPr>
              <a:t>ндивидуaльный</a:t>
            </a:r>
            <a:r>
              <a:rPr lang="ru-RU" sz="2200" b="1" i="1" u="sng" dirty="0" smtClean="0">
                <a:solidFill>
                  <a:schemeClr val="tx1"/>
                </a:solidFill>
              </a:rPr>
              <a:t> </a:t>
            </a:r>
            <a:r>
              <a:rPr lang="ru-RU" sz="2200" b="1" i="1" u="sng" dirty="0">
                <a:solidFill>
                  <a:schemeClr val="tx1"/>
                </a:solidFill>
              </a:rPr>
              <a:t>учебный план</a:t>
            </a:r>
            <a:r>
              <a:rPr lang="ru-RU" sz="2200" b="1" dirty="0">
                <a:solidFill>
                  <a:schemeClr val="tx1"/>
                </a:solidFill>
              </a:rPr>
              <a:t>, </a:t>
            </a:r>
            <a:r>
              <a:rPr lang="ru-RU" sz="2200" dirty="0">
                <a:solidFill>
                  <a:schemeClr val="tx1"/>
                </a:solidFill>
              </a:rPr>
              <a:t>который отображает содержание и динамику коррекционно-развивающего обучения, а также</a:t>
            </a:r>
            <a:r>
              <a:rPr lang="ru-RU" sz="2200" b="1" dirty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содержание работы педагогов с </a:t>
            </a:r>
            <a:r>
              <a:rPr lang="ru-RU" sz="2200" dirty="0" smtClean="0">
                <a:solidFill>
                  <a:schemeClr val="tx1"/>
                </a:solidFill>
              </a:rPr>
              <a:t>родителями;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i="1" u="sng" dirty="0">
                <a:solidFill>
                  <a:schemeClr val="tx1"/>
                </a:solidFill>
              </a:rPr>
              <a:t>З</a:t>
            </a:r>
            <a:r>
              <a:rPr lang="ru-RU" sz="2200" i="1" u="sng" dirty="0" smtClean="0">
                <a:solidFill>
                  <a:schemeClr val="tx1"/>
                </a:solidFill>
              </a:rPr>
              <a:t>аключение </a:t>
            </a:r>
            <a:r>
              <a:rPr lang="ru-RU" sz="2200" i="1" u="sng" dirty="0">
                <a:solidFill>
                  <a:schemeClr val="tx1"/>
                </a:solidFill>
              </a:rPr>
              <a:t>и рекомендации.</a:t>
            </a:r>
            <a:r>
              <a:rPr lang="ru-RU" sz="2200" dirty="0">
                <a:solidFill>
                  <a:schemeClr val="tx1"/>
                </a:solidFill>
              </a:rPr>
              <a:t> Здесь формулируются обоснования внесения корректив по результатам промежуточной диагностики и дается заключение по результатам реализации индивидуального маршрута в целом. </a:t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190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88" y="637308"/>
            <a:ext cx="8596668" cy="484909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Индивидуальный образовательный маршрут (ИОМ) -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документ, описывающий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специальныe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образовательные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услoвия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максимaльной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реализации особых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образоватeльных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потребностей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ребёнка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ОВЗ в процессе обучения и воспитания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определeнной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ступени образования.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044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64193" cy="605443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ИОМ разрабатывается на основе адаптированной основной общеобразовательной программы с учетом индивидуальных образовательных потребностей конкретного ребенка.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Маршрут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составляется на ограниченный период времени (один год). В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его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разработке принимают участие все специалисты, работающие с ребенком, а также его родители.</a:t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ru-RU" sz="28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Цель проектирования ИОМ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формирование системного подхода к обеспечению условий  для  развития  детей-инвалидов,  детей  с  ограниченными возможностями здоровья и оказание помощи детям этой категории в освоении дошкольной образовательной программы и социализации в обществе.</a:t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432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965" y="207818"/>
            <a:ext cx="11707090" cy="6761018"/>
          </a:xfrm>
        </p:spPr>
        <p:txBody>
          <a:bodyPr>
            <a:noAutofit/>
          </a:bodyPr>
          <a:lstStyle/>
          <a:p>
            <a:r>
              <a:rPr lang="ru-RU" sz="2300" b="1" i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Задачи реализации ИОМ </a:t>
            </a:r>
            <a:r>
              <a:rPr lang="ru-RU" sz="23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— выявлять особые воспитательные и образовательные потребности </a:t>
            </a: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детей-инвалидов и детей с ограниченными возможностями здоровья и с нарушениями речи, обусловленные особенностями их физического и (или) психического развития;</a:t>
            </a:r>
            <a:b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— </a:t>
            </a:r>
            <a:r>
              <a:rPr lang="ru-RU" sz="2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осуществлять индивидуально-ориентированную, </a:t>
            </a:r>
            <a:r>
              <a:rPr lang="ru-RU" sz="23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психолого</a:t>
            </a:r>
            <a:r>
              <a:rPr lang="ru-RU" sz="2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-педагогическую  помощь </a:t>
            </a: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детям-инвалидам,  детям  с  ограниченными возможностями здоровья с учетом особенностей психофизического развития и индивидуальных возможностей (в соответствии с </a:t>
            </a:r>
            <a:r>
              <a:rPr lang="ru-RU" sz="23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психолого</a:t>
            </a: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-педагогическими рекомендациями);</a:t>
            </a:r>
            <a:b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— обеспечить возможность освоения детьми-инвалидами, детьми с ограниченными возможностями здоровья дошкольной образовательной программы на доступном им уровне, их интеграцию в ДОУ и социализацию в обществе.</a:t>
            </a:r>
            <a:b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— создать условия, способствующие освоению детьми с особыми образовательными  потребностями  основной  общеобразовательной программы дошкольного образования и их интеграции в образовательном учреждении.</a:t>
            </a:r>
            <a:b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оказать консультативную и методическую помощь родителям (законным  представителям)  детей с особыми  образовательными потребностями по медицинским, социальным, правовым и другим вопросам.</a:t>
            </a:r>
            <a:b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53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236" y="207819"/>
            <a:ext cx="11069782" cy="6483926"/>
          </a:xfrm>
        </p:spPr>
        <p:txBody>
          <a:bodyPr>
            <a:noAutofit/>
          </a:bodyPr>
          <a:lstStyle/>
          <a:p>
            <a:r>
              <a:rPr lang="ru-RU" sz="2000" dirty="0"/>
              <a:t> </a:t>
            </a:r>
            <a:r>
              <a:rPr lang="ru-RU" sz="2800" dirty="0">
                <a:solidFill>
                  <a:schemeClr val="tx1"/>
                </a:solidFill>
              </a:rPr>
              <a:t>Целесообразность разработки ИОМ в дошкольном учреждении имеет место по отношению к таким </a:t>
            </a:r>
            <a:r>
              <a:rPr lang="ru-RU" sz="2800" b="1" dirty="0">
                <a:solidFill>
                  <a:schemeClr val="tx1"/>
                </a:solidFill>
              </a:rPr>
              <a:t>категориям детей</a:t>
            </a:r>
            <a:r>
              <a:rPr lang="ru-RU" sz="2800" dirty="0">
                <a:solidFill>
                  <a:schemeClr val="tx1"/>
                </a:solidFill>
              </a:rPr>
              <a:t>, как: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b="1" u="sng" dirty="0">
                <a:solidFill>
                  <a:schemeClr val="tx1"/>
                </a:solidFill>
              </a:rPr>
              <a:t>1. Ребенок со сложным дефектом. </a:t>
            </a:r>
            <a:r>
              <a:rPr lang="ru-RU" sz="2800" dirty="0">
                <a:solidFill>
                  <a:schemeClr val="tx1"/>
                </a:solidFill>
              </a:rPr>
              <a:t>Необходимость подготовки </a:t>
            </a:r>
            <a:r>
              <a:rPr lang="ru-RU" sz="2800" dirty="0" smtClean="0">
                <a:solidFill>
                  <a:schemeClr val="tx1"/>
                </a:solidFill>
              </a:rPr>
              <a:t>индивидуального образовательного маршрута </a:t>
            </a:r>
            <a:r>
              <a:rPr lang="ru-RU" sz="2800" dirty="0">
                <a:solidFill>
                  <a:schemeClr val="tx1"/>
                </a:solidFill>
              </a:rPr>
              <a:t>связана с тем, что примерные основные общеобразовательные программы для данной категории детей отсутствуют. В связи с </a:t>
            </a:r>
            <a:r>
              <a:rPr lang="ru-RU" sz="2800" dirty="0" smtClean="0">
                <a:solidFill>
                  <a:schemeClr val="tx1"/>
                </a:solidFill>
              </a:rPr>
              <a:t>этим </a:t>
            </a:r>
            <a:r>
              <a:rPr lang="ru-RU" sz="2800" dirty="0">
                <a:solidFill>
                  <a:schemeClr val="tx1"/>
                </a:solidFill>
              </a:rPr>
              <a:t>перед педагогами стоит задача разработки подобного </a:t>
            </a:r>
            <a:r>
              <a:rPr lang="ru-RU" sz="2800" dirty="0" smtClean="0">
                <a:solidFill>
                  <a:schemeClr val="tx1"/>
                </a:solidFill>
              </a:rPr>
              <a:t>ИОМ </a:t>
            </a:r>
            <a:r>
              <a:rPr lang="ru-RU" sz="2800" dirty="0">
                <a:solidFill>
                  <a:schemeClr val="tx1"/>
                </a:solidFill>
              </a:rPr>
              <a:t>на основе анализа структуры нарушения у ребенка в каждом конкретном случае.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u="sng" dirty="0">
                <a:solidFill>
                  <a:schemeClr val="tx1"/>
                </a:solidFill>
              </a:rPr>
              <a:t>2</a:t>
            </a:r>
            <a:r>
              <a:rPr lang="ru-RU" sz="2800" b="1" u="sng" dirty="0">
                <a:solidFill>
                  <a:schemeClr val="tx1"/>
                </a:solidFill>
              </a:rPr>
              <a:t>. Ребенок с ОВЗ, посещающий общеобразовательную группу ДОУ</a:t>
            </a:r>
            <a:r>
              <a:rPr lang="ru-RU" sz="2800" dirty="0">
                <a:solidFill>
                  <a:schemeClr val="tx1"/>
                </a:solidFill>
              </a:rPr>
              <a:t>, или получающий образование в общеобразовательном учреждении наряду со сверстниками возрастной нормы.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u="sng" dirty="0">
                <a:solidFill>
                  <a:schemeClr val="tx1"/>
                </a:solidFill>
              </a:rPr>
              <a:t>3. </a:t>
            </a:r>
            <a:r>
              <a:rPr lang="ru-RU" sz="2800" b="1" u="sng" dirty="0">
                <a:solidFill>
                  <a:schemeClr val="tx1"/>
                </a:solidFill>
              </a:rPr>
              <a:t>Ребенок с ОВЗ дошкольного возраста, посещающий группу кратковременного пребывания</a:t>
            </a:r>
            <a:r>
              <a:rPr lang="ru-RU" sz="2800" dirty="0">
                <a:solidFill>
                  <a:schemeClr val="tx1"/>
                </a:solidFill>
              </a:rPr>
              <a:t> для детей с ограниченными возможностями здоровья.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551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0323175" cy="6123709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Индивидуальный образовательный маршрут разрабатывается и реализуется для конкретного нуждающегося в нем ребенка с согласия родителей (законных представителей), при обязательном ознакомлении их с содержанием маршрута. Оптимальным вариантом является совместное проектирование индивидуального образовательного маршрута педагогами и родителями воспитанников. Последнее зависит от желания и компетентности родителей. Корректировка содержания при необходимости осуществляется по результатам промежуточной диагностики, проводимой в декабре текущего учебного года.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8802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Для детей дошкольного возраста, имеющих ограниченные возможности здоровья, структура индивидуального образовательного маршрута традиционно проектируется в зависимости от основных разделов программы дошкольного воспитания. Как правило, она направлена на развитие общей и тонкой моторики, понимания и развития речи, сенсорное воспитание, формирование игры, навыков самообслуживания, подготовку к школьному обучению.</a:t>
            </a:r>
          </a:p>
        </p:txBody>
      </p:sp>
    </p:spTree>
    <p:extLst>
      <p:ext uri="{BB962C8B-B14F-4D97-AF65-F5344CB8AC3E}">
        <p14:creationId xmlns="" xmlns:p14="http://schemas.microsoft.com/office/powerpoint/2010/main" val="1124807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6983"/>
            <a:ext cx="12054994" cy="7495309"/>
          </a:xfrm>
        </p:spPr>
        <p:txBody>
          <a:bodyPr>
            <a:noAutofit/>
          </a:bodyPr>
          <a:lstStyle/>
          <a:p>
            <a:r>
              <a:rPr lang="ru-RU" sz="2400" b="1" u="sng" dirty="0">
                <a:solidFill>
                  <a:schemeClr val="tx1"/>
                </a:solidFill>
              </a:rPr>
              <a:t>Проектирование и реализация ИОМ состоит из следующих этапов</a:t>
            </a:r>
            <a:r>
              <a:rPr lang="ru-RU" sz="2400" b="1" u="sng" dirty="0" smtClean="0">
                <a:solidFill>
                  <a:schemeClr val="tx1"/>
                </a:solidFill>
              </a:rPr>
              <a:t>:</a:t>
            </a:r>
            <a:r>
              <a:rPr lang="en-US" sz="2400" b="1" u="sng" dirty="0" smtClean="0">
                <a:solidFill>
                  <a:schemeClr val="tx1"/>
                </a:solidFill>
              </a:rPr>
              <a:t/>
            </a:r>
            <a:br>
              <a:rPr lang="en-US" sz="2400" b="1" u="sng" dirty="0" smtClean="0">
                <a:solidFill>
                  <a:schemeClr val="tx1"/>
                </a:solidFill>
              </a:rPr>
            </a:br>
            <a:r>
              <a:rPr lang="ru-RU" sz="2400" b="1" u="sng" dirty="0">
                <a:solidFill>
                  <a:schemeClr val="tx1"/>
                </a:solidFill>
              </a:rPr>
              <a:t/>
            </a:r>
            <a:br>
              <a:rPr lang="ru-RU" sz="2400" b="1" u="sng" dirty="0">
                <a:solidFill>
                  <a:schemeClr val="tx1"/>
                </a:solidFill>
              </a:rPr>
            </a:br>
            <a:r>
              <a:rPr lang="en-US" sz="2400" b="1" u="sng" dirty="0" smtClean="0">
                <a:solidFill>
                  <a:schemeClr val="tx1"/>
                </a:solidFill>
              </a:rPr>
              <a:t>I. </a:t>
            </a:r>
            <a:r>
              <a:rPr lang="ru-RU" sz="2400" b="1" u="sng" dirty="0" smtClean="0">
                <a:solidFill>
                  <a:schemeClr val="tx1"/>
                </a:solidFill>
              </a:rPr>
              <a:t>Сбор </a:t>
            </a:r>
            <a:r>
              <a:rPr lang="ru-RU" sz="2400" b="1" u="sng" dirty="0">
                <a:solidFill>
                  <a:schemeClr val="tx1"/>
                </a:solidFill>
              </a:rPr>
              <a:t>первичной информации. </a:t>
            </a:r>
            <a:r>
              <a:rPr lang="ru-RU" sz="2400" dirty="0">
                <a:solidFill>
                  <a:schemeClr val="tx1"/>
                </a:solidFill>
              </a:rPr>
              <a:t>Знакомство с заключением и рекомендациями ППК, опроса родителей о состоянии здоровья, медицинских противопоказаниях, особых потребностях конкретного ребенка, социально - бытовых условиях его проживания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en-US" sz="2400" b="1" u="sng" dirty="0" smtClean="0">
                <a:solidFill>
                  <a:schemeClr val="tx1"/>
                </a:solidFill>
              </a:rPr>
              <a:t>II.</a:t>
            </a:r>
            <a:r>
              <a:rPr lang="ru-RU" sz="2400" b="1" u="sng" dirty="0" smtClean="0">
                <a:solidFill>
                  <a:schemeClr val="tx1"/>
                </a:solidFill>
              </a:rPr>
              <a:t> </a:t>
            </a:r>
            <a:r>
              <a:rPr lang="ru-RU" sz="2400" b="1" u="sng" dirty="0">
                <a:solidFill>
                  <a:schemeClr val="tx1"/>
                </a:solidFill>
              </a:rPr>
              <a:t>Проведение комплексной диагностики (диагностики-мониторинга)</a:t>
            </a:r>
            <a:r>
              <a:rPr lang="ru-RU" sz="2400" dirty="0">
                <a:solidFill>
                  <a:schemeClr val="tx1"/>
                </a:solidFill>
              </a:rPr>
              <a:t> с целью определения психического и познавательного уровня развития ребенка. Диагностика речевого развития; педагогическая диагностика, выявление трудностей в обучении; определение уровня актуального развития; фиксирование характера отклонений в развитии; выявление личностного ресурса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en-US" sz="2400" b="1" u="sng" dirty="0" smtClean="0">
                <a:solidFill>
                  <a:schemeClr val="tx1"/>
                </a:solidFill>
              </a:rPr>
              <a:t>III.</a:t>
            </a:r>
            <a:r>
              <a:rPr lang="ru-RU" sz="2400" b="1" u="sng" dirty="0" smtClean="0">
                <a:solidFill>
                  <a:schemeClr val="tx1"/>
                </a:solidFill>
              </a:rPr>
              <a:t>Разработка </a:t>
            </a:r>
            <a:r>
              <a:rPr lang="ru-RU" sz="2400" b="1" u="sng" dirty="0">
                <a:solidFill>
                  <a:schemeClr val="tx1"/>
                </a:solidFill>
              </a:rPr>
              <a:t>Индивидуального учебного плана (ИУП).</a:t>
            </a:r>
            <a:r>
              <a:rPr lang="ru-RU" sz="2400" dirty="0">
                <a:solidFill>
                  <a:schemeClr val="tx1"/>
                </a:solidFill>
              </a:rPr>
              <a:t> Учебный план формируется на основе заключения и рекомендаций ППК, сведений, предоставленных родителями, и результатов психолого-педагогической диагностики специалистов </a:t>
            </a:r>
            <a:r>
              <a:rPr lang="ru-RU" sz="2400" dirty="0" err="1">
                <a:solidFill>
                  <a:schemeClr val="tx1"/>
                </a:solidFill>
              </a:rPr>
              <a:t>доу</a:t>
            </a:r>
            <a:r>
              <a:rPr lang="ru-RU" sz="2400" dirty="0">
                <a:solidFill>
                  <a:schemeClr val="tx1"/>
                </a:solidFill>
              </a:rPr>
              <a:t> и представляет собой краткое содержание основных направлений коррекционной и образовательной работы для конкретного воспитанника.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4505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091" y="387927"/>
            <a:ext cx="11291453" cy="6234546"/>
          </a:xfrm>
        </p:spPr>
        <p:txBody>
          <a:bodyPr>
            <a:noAutofit/>
          </a:bodyPr>
          <a:lstStyle/>
          <a:p>
            <a:pPr lvl="0"/>
            <a:r>
              <a:rPr lang="en-US" sz="2500" b="1" u="sng" dirty="0" smtClean="0">
                <a:solidFill>
                  <a:schemeClr val="tx1"/>
                </a:solidFill>
              </a:rPr>
              <a:t>IV. </a:t>
            </a:r>
            <a:r>
              <a:rPr lang="ru-RU" sz="2500" b="1" u="sng" dirty="0" smtClean="0">
                <a:solidFill>
                  <a:schemeClr val="tx1"/>
                </a:solidFill>
              </a:rPr>
              <a:t>Образовательная </a:t>
            </a:r>
            <a:r>
              <a:rPr lang="ru-RU" sz="2500" b="1" u="sng" dirty="0">
                <a:solidFill>
                  <a:schemeClr val="tx1"/>
                </a:solidFill>
              </a:rPr>
              <a:t>работа по реализации индивидуального образовательного маршрута.</a:t>
            </a:r>
            <a:r>
              <a:rPr lang="ru-RU" sz="2500" dirty="0">
                <a:solidFill>
                  <a:schemeClr val="tx1"/>
                </a:solidFill>
              </a:rPr>
              <a:t> Индивидуальные и групповые занятия с логопедом, дефектологом, психологом, воспитателем. Максимальное раскрытие личностных ресурсов ребёнка и включение его в образовательное пространство ДОУ</a:t>
            </a:r>
            <a:r>
              <a:rPr lang="ru-RU" sz="2500" dirty="0" smtClean="0">
                <a:solidFill>
                  <a:schemeClr val="tx1"/>
                </a:solidFill>
              </a:rPr>
              <a:t>.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ru-RU" sz="2500" dirty="0">
                <a:solidFill>
                  <a:schemeClr val="tx1"/>
                </a:solidFill>
              </a:rPr>
              <a:t/>
            </a:r>
            <a:br>
              <a:rPr lang="ru-RU" sz="2500" dirty="0">
                <a:solidFill>
                  <a:schemeClr val="tx1"/>
                </a:solidFill>
              </a:rPr>
            </a:br>
            <a:r>
              <a:rPr lang="en-US" sz="2500" b="1" u="sng" dirty="0" smtClean="0">
                <a:solidFill>
                  <a:schemeClr val="tx1"/>
                </a:solidFill>
              </a:rPr>
              <a:t>V.</a:t>
            </a:r>
            <a:r>
              <a:rPr lang="ru-RU" sz="2500" b="1" u="sng" dirty="0" smtClean="0">
                <a:solidFill>
                  <a:schemeClr val="tx1"/>
                </a:solidFill>
              </a:rPr>
              <a:t>Промежуточная </a:t>
            </a:r>
            <a:r>
              <a:rPr lang="ru-RU" sz="2500" b="1" u="sng" dirty="0">
                <a:solidFill>
                  <a:schemeClr val="tx1"/>
                </a:solidFill>
              </a:rPr>
              <a:t>диагностика. </a:t>
            </a:r>
            <a:r>
              <a:rPr lang="ru-RU" sz="2500" dirty="0">
                <a:solidFill>
                  <a:schemeClr val="tx1"/>
                </a:solidFill>
              </a:rPr>
              <a:t>Выявление динамики в развитии. При необходимости - внесение корректив в индивидуальный образовательный маршрут</a:t>
            </a:r>
            <a:r>
              <a:rPr lang="ru-RU" sz="2500" dirty="0" smtClean="0">
                <a:solidFill>
                  <a:schemeClr val="tx1"/>
                </a:solidFill>
              </a:rPr>
              <a:t>.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ru-RU" sz="2500" dirty="0">
                <a:solidFill>
                  <a:schemeClr val="tx1"/>
                </a:solidFill>
              </a:rPr>
              <a:t/>
            </a:r>
            <a:br>
              <a:rPr lang="ru-RU" sz="2500" dirty="0">
                <a:solidFill>
                  <a:schemeClr val="tx1"/>
                </a:solidFill>
              </a:rPr>
            </a:br>
            <a:r>
              <a:rPr lang="en-US" sz="2500" b="1" u="sng" dirty="0" smtClean="0">
                <a:solidFill>
                  <a:schemeClr val="tx1"/>
                </a:solidFill>
              </a:rPr>
              <a:t>VI.</a:t>
            </a:r>
            <a:r>
              <a:rPr lang="ru-RU" sz="2500" b="1" u="sng" dirty="0" smtClean="0">
                <a:solidFill>
                  <a:schemeClr val="tx1"/>
                </a:solidFill>
              </a:rPr>
              <a:t>Образовательная </a:t>
            </a:r>
            <a:r>
              <a:rPr lang="ru-RU" sz="2500" b="1" u="sng" dirty="0">
                <a:solidFill>
                  <a:schemeClr val="tx1"/>
                </a:solidFill>
              </a:rPr>
              <a:t>работа по реализации индивидуального образовательного маршрута. </a:t>
            </a:r>
            <a:r>
              <a:rPr lang="ru-RU" sz="2500" dirty="0">
                <a:solidFill>
                  <a:schemeClr val="tx1"/>
                </a:solidFill>
              </a:rPr>
              <a:t>Учитывается  динамика в развитии ребёнка. Закрепление приобретённых знаний, умений и навыков</a:t>
            </a:r>
            <a:r>
              <a:rPr lang="ru-RU" sz="2500" dirty="0" smtClean="0">
                <a:solidFill>
                  <a:schemeClr val="tx1"/>
                </a:solidFill>
              </a:rPr>
              <a:t>.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ru-RU" sz="2500" dirty="0">
                <a:solidFill>
                  <a:schemeClr val="tx1"/>
                </a:solidFill>
              </a:rPr>
              <a:t/>
            </a:r>
            <a:br>
              <a:rPr lang="ru-RU" sz="2500" dirty="0">
                <a:solidFill>
                  <a:schemeClr val="tx1"/>
                </a:solidFill>
              </a:rPr>
            </a:br>
            <a:r>
              <a:rPr lang="en-US" sz="2500" u="sng" dirty="0" smtClean="0">
                <a:solidFill>
                  <a:schemeClr val="tx1"/>
                </a:solidFill>
              </a:rPr>
              <a:t>VI.</a:t>
            </a:r>
            <a:r>
              <a:rPr lang="ru-RU" sz="2500" b="1" u="sng" dirty="0" smtClean="0">
                <a:solidFill>
                  <a:schemeClr val="tx1"/>
                </a:solidFill>
              </a:rPr>
              <a:t>Итоговая </a:t>
            </a:r>
            <a:r>
              <a:rPr lang="ru-RU" sz="2500" b="1" u="sng" dirty="0">
                <a:solidFill>
                  <a:schemeClr val="tx1"/>
                </a:solidFill>
              </a:rPr>
              <a:t>диагностика.</a:t>
            </a:r>
            <a:r>
              <a:rPr lang="ru-RU" sz="2500" u="sng" dirty="0">
                <a:solidFill>
                  <a:schemeClr val="tx1"/>
                </a:solidFill>
              </a:rPr>
              <a:t> </a:t>
            </a:r>
            <a:r>
              <a:rPr lang="ru-RU" sz="2500" dirty="0">
                <a:solidFill>
                  <a:schemeClr val="tx1"/>
                </a:solidFill>
              </a:rPr>
              <a:t>Мониторинг эффективности реализации индивидуального образовательного маршрута.</a:t>
            </a:r>
            <a:br>
              <a:rPr lang="ru-RU" sz="2500" dirty="0">
                <a:solidFill>
                  <a:schemeClr val="tx1"/>
                </a:solidFill>
              </a:rPr>
            </a:br>
            <a:endParaRPr lang="ru-RU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311357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290</Words>
  <Application>Microsoft Office PowerPoint</Application>
  <PresentationFormat>Произвольный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Проектирование и реализация индивидуального образовательного маршрута для ребенка с ОВЗ </vt:lpstr>
      <vt:lpstr>Индивидуальный образовательный маршрут (ИОМ) - документ, описывающий специальныe образовательные услoвия для максимaльной реализации особых образоватeльных потребностей ребёнка с ОВЗ в процессе обучения и воспитания на определeнной ступени образования. </vt:lpstr>
      <vt:lpstr>ИОМ разрабатывается на основе адаптированной основной общеобразовательной программы с учетом индивидуальных образовательных потребностей конкретного ребенка. Маршрут составляется на ограниченный период времени (один год). В его разработке принимают участие все специалисты, работающие с ребенком, а также его родители.    Цель проектирования ИОМ - формирование системного подхода к обеспечению условий  для  развития  детей-инвалидов,  детей  с  ограниченными возможностями здоровья и оказание помощи детям этой категории в освоении дошкольной образовательной программы и социализации в обществе. </vt:lpstr>
      <vt:lpstr>Задачи реализации ИОМ : — выявлять особые воспитательные и образовательные потребности детей-инвалидов и детей с ограниченными возможностями здоровья и с нарушениями речи, обусловленные особенностями их физического и (или) психического развития; — осуществлять индивидуально-ориентированную, психолого -педагогическую  помощь  детям-инвалидам,  детям  с  ограниченными возможностями здоровья с учетом особенностей психофизического развития и индивидуальных возможностей (в соответствии с психолого -педагогическими рекомендациями); — обеспечить возможность освоения детьми-инвалидами, детьми с ограниченными возможностями здоровья дошкольной образовательной программы на доступном им уровне, их интеграцию в ДОУ и социализацию в обществе. — создать условия, способствующие освоению детьми с особыми образовательными  потребностями  основной  общеобразовательной программы дошкольного образования и их интеграции в образовательном учреждении. - оказать консультативную и методическую помощь родителям (законным  представителям)  детей с особыми  образовательными потребностями по медицинским, социальным, правовым и другим вопросам. </vt:lpstr>
      <vt:lpstr> Целесообразность разработки ИОМ в дошкольном учреждении имеет место по отношению к таким категориям детей, как:  1. Ребенок со сложным дефектом. Необходимость подготовки индивидуального образовательного маршрута связана с тем, что примерные основные общеобразовательные программы для данной категории детей отсутствуют. В связи с этим перед педагогами стоит задача разработки подобного ИОМ на основе анализа структуры нарушения у ребенка в каждом конкретном случае. 2. Ребенок с ОВЗ, посещающий общеобразовательную группу ДОУ, или получающий образование в общеобразовательном учреждении наряду со сверстниками возрастной нормы.  3. Ребенок с ОВЗ дошкольного возраста, посещающий группу кратковременного пребывания для детей с ограниченными возможностями здоровья.  </vt:lpstr>
      <vt:lpstr>Индивидуальный образовательный маршрут разрабатывается и реализуется для конкретного нуждающегося в нем ребенка с согласия родителей (законных представителей), при обязательном ознакомлении их с содержанием маршрута. Оптимальным вариантом является совместное проектирование индивидуального образовательного маршрута педагогами и родителями воспитанников. Последнее зависит от желания и компетентности родителей. Корректировка содержания при необходимости осуществляется по результатам промежуточной диагностики, проводимой в декабре текущего учебного года. </vt:lpstr>
      <vt:lpstr>Для детей дошкольного возраста, имеющих ограниченные возможности здоровья, структура индивидуального образовательного маршрута традиционно проектируется в зависимости от основных разделов программы дошкольного воспитания. Как правило, она направлена на развитие общей и тонкой моторики, понимания и развития речи, сенсорное воспитание, формирование игры, навыков самообслуживания, подготовку к школьному обучению.</vt:lpstr>
      <vt:lpstr>Проектирование и реализация ИОМ состоит из следующих этапов:  I. Сбор первичной информации. Знакомство с заключением и рекомендациями ППК, опроса родителей о состоянии здоровья, медицинских противопоказаниях, особых потребностях конкретного ребенка, социально - бытовых условиях его проживания.  II. Проведение комплексной диагностики (диагностики-мониторинга) с целью определения психического и познавательного уровня развития ребенка. Диагностика речевого развития; педагогическая диагностика, выявление трудностей в обучении; определение уровня актуального развития; фиксирование характера отклонений в развитии; выявление личностного ресурса.  III.Разработка Индивидуального учебного плана (ИУП). Учебный план формируется на основе заключения и рекомендаций ППК, сведений, предоставленных родителями, и результатов психолого-педагогической диагностики специалистов доу и представляет собой краткое содержание основных направлений коррекционной и образовательной работы для конкретного воспитанника. </vt:lpstr>
      <vt:lpstr>IV. Образовательная работа по реализации индивидуального образовательного маршрута. Индивидуальные и групповые занятия с логопедом, дефектологом, психологом, воспитателем. Максимальное раскрытие личностных ресурсов ребёнка и включение его в образовательное пространство ДОУ.  V.Промежуточная диагностика. Выявление динамики в развитии. При необходимости - внесение корректив в индивидуальный образовательный маршрут.  VI.Образовательная работа по реализации индивидуального образовательного маршрута. Учитывается  динамика в развитии ребёнка. Закрепление приобретённых знаний, умений и навыков.  VI.Итоговая диагностика. Мониторинг эффективности реализации индивидуального образовательного маршрута. </vt:lpstr>
      <vt:lpstr>Разделы структуры ИОМ:  -Титульный лист маршрута, где указываются название учреждения, назначение маршрута, срок реализации, его адресность: для кого предназначен (фамилия, имя обучающегося, год обучения), гриф утверждения руководителем, сoгласование с родителями и председателем ППк общеобразовательного учреждения, указанием специалиста, ответственного за реализацию индивидуального образовательного маршрута; сведения социального характера; - Информационный раздел, где указывается заключение ППК и приводится перечень программ, на которых основывается разработка коррекционно-развивающего блока. - Диагностический блок - Психолого-педагогическая характеристика: данная часть маршрута содержит краткую психолого-педагогическую характеристику ребенка с перечнем сформированных и несформированных умений и навыков, особенностей эмоционально-личностной сферы; -  Индивидуaльный учебный план, который отображает содержание и динамику коррекционно-развивающего обучения, а также содержание работы педагогов с родителями; - Заключение и рекомендации. Здесь формулируются обоснования внесения корректив по результатам промежуточной диагностики и дается заключение по результатам реализации индивидуального маршрута в целом.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и реализация индивидуального образовательного маршрута для ребенка с ОВЗ в общеразвивающей группе</dc:title>
  <dc:creator>Елена</dc:creator>
  <cp:lastModifiedBy>Римма Левоновна</cp:lastModifiedBy>
  <cp:revision>11</cp:revision>
  <dcterms:created xsi:type="dcterms:W3CDTF">2021-03-18T15:31:31Z</dcterms:created>
  <dcterms:modified xsi:type="dcterms:W3CDTF">2021-05-12T09:08:58Z</dcterms:modified>
</cp:coreProperties>
</file>